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4349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2db291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8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d93f62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7977640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17eedcb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c5d29096c?pid=32db29179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个相同元素分给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个主体.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c5d29096c?pid=32db29179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P_4_BD#c5d29096c?colgroup=9,13,20,11&amp;pid=32db29179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7854612"/>
                  </p:ext>
                </p:extLst>
              </p:nvPr>
            </p:nvGraphicFramePr>
            <p:xfrm>
              <a:off x="832105" y="1567934"/>
              <a:ext cx="10536017" cy="1539876"/>
            </p:xfrm>
            <a:graphic>
              <a:graphicData uri="http://schemas.openxmlformats.org/drawingml/2006/table">
                <a:tbl>
                  <a:tblPr/>
                  <a:tblGrid>
                    <a:gridCol w="190068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79223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13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条件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转化策略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组合数公式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常规隔板法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每个主体分到的元素数量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直接插隔板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数量可以为0型隔板法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每个主体分到的元素数量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≥0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先补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个元素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每个主体分到的元素数量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11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指定数量型隔板法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每个主体分到的元素数量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≥2)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先给每个主体分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个元素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→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每个主体分到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的元素数量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−1)−1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P_4_BD#c5d29096c?colgroup=9,13,20,11&amp;pid=32db29179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57854612"/>
                  </p:ext>
                </p:extLst>
              </p:nvPr>
            </p:nvGraphicFramePr>
            <p:xfrm>
              <a:off x="832105" y="1567934"/>
              <a:ext cx="10536017" cy="1539876"/>
            </p:xfrm>
            <a:graphic>
              <a:graphicData uri="http://schemas.openxmlformats.org/drawingml/2006/table">
                <a:tbl>
                  <a:tblPr/>
                  <a:tblGrid>
                    <a:gridCol w="190068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792235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2113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类型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条件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转化策略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组合数公式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常规隔板法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2454" t="-101923" r="-228472" b="-3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直接插隔板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6584" t="-101923" r="-551" b="-30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数量可以为0型隔板法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2454" t="-201923" r="-228472" b="-2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9775" t="-201923" r="-58682" b="-207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6584" t="-201923" r="-551" b="-20769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9118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指定数量型隔板法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2454" t="-161856" r="-228472" b="-113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9775" t="-161856" r="-58682" b="-113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6584" t="-161856" r="-551" b="-1134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26e76970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126e76970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隔板法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2c8276a4e?pid=9d93f6266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隔板法常用于处理相同元素分组分配问题，题目中往往会给出将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个相同元素分给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个主体的条件形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，并对分配数量进行限制，常见命题背景有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名额分配问题、指标问题、整数解问题等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2c8276a4e?pid=9d93f6266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1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ebf136a5?pid=a7977640a&amp;color=0,0,0&amp;bt=1&amp;bb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1.常规隔板法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个相同元素分给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个主体，且每个主体分到的数量至少为1.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7ebf136a5?pid=a7977640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P_4_BD#7ebf136a5?colgroup=0,55&amp;pid=a7977640a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9205875"/>
                  </p:ext>
                </p:extLst>
              </p:nvPr>
            </p:nvGraphicFramePr>
            <p:xfrm>
              <a:off x="832104" y="1985129"/>
              <a:ext cx="10533888" cy="2536572"/>
            </p:xfrm>
            <a:graphic>
              <a:graphicData uri="http://schemas.openxmlformats.org/drawingml/2006/table">
                <a:tbl>
                  <a:tblPr/>
                  <a:tblGrid>
                    <a:gridCol w="3108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229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754061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100"/>
                            </a:lnSpc>
                          </a:pP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步骤1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个元素排成一排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元素之间有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个空隙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因为每组的数量不能为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0</a:t>
                          </a:r>
                          <a:r>
                            <a:rPr lang="en-US" altLang="zh-CN" sz="1400" b="0" i="0" spc="-10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所以隔板不能放在两端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个隔板插入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个空中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因为元素之间没有区别</a:t>
                          </a:r>
                          <a:r>
                            <a:rPr lang="en-US" altLang="zh-CN" sz="1400" b="0" i="0" spc="-10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所以分给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个主体就是将这些元素分为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组</a:t>
                          </a:r>
                          <a:r>
                            <a:rPr lang="en-US" altLang="zh-CN" sz="1400" b="0" i="0" spc="-10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且每组的数量至少为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r>
                            <a:rPr lang="en-US" altLang="zh-CN" sz="1400" b="0" i="0" spc="-10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那么就可以在元素之间放置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个隔板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得到不同的分法种数为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76148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100"/>
                            </a:lnSpc>
                          </a:pP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8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P_4_BD#7ebf136a5?colgroup=0,55&amp;pid=a7977640a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89205875"/>
                  </p:ext>
                </p:extLst>
              </p:nvPr>
            </p:nvGraphicFramePr>
            <p:xfrm>
              <a:off x="832104" y="1985129"/>
              <a:ext cx="10533888" cy="2536572"/>
            </p:xfrm>
            <a:graphic>
              <a:graphicData uri="http://schemas.openxmlformats.org/drawingml/2006/table">
                <a:tbl>
                  <a:tblPr/>
                  <a:tblGrid>
                    <a:gridCol w="3108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229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754061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100"/>
                            </a:lnSpc>
                          </a:pP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99" t="-347" r="-119" b="-506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82511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100"/>
                            </a:lnSpc>
                          </a:pP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8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_4_BD#7ebf136a5.table_image?tii=1&amp;pid=a7977640a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8072" y="3857808"/>
            <a:ext cx="2212848" cy="43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ebf136a5?pid=a7977640a&amp;color=0,0,0&amp;bt=1&amp;bb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2.数量可以为0型隔板法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个相同元素分给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个主体，且每个主体分到的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数量可以为0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，即可以有主体分不到.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7ebf136a5?pid=a7977640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P_4_BD#7ebf136a5?colgroup=0,55&amp;pid=a7977640a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4042742"/>
                  </p:ext>
                </p:extLst>
              </p:nvPr>
            </p:nvGraphicFramePr>
            <p:xfrm>
              <a:off x="832104" y="1985129"/>
              <a:ext cx="10533888" cy="2263268"/>
            </p:xfrm>
            <a:graphic>
              <a:graphicData uri="http://schemas.openxmlformats.org/drawingml/2006/table">
                <a:tbl>
                  <a:tblPr/>
                  <a:tblGrid>
                    <a:gridCol w="3108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229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480757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100"/>
                            </a:lnSpc>
                          </a:pP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步骤1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先假设有多余的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个元素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利用化归思想将问题转化为将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个相同元素分给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个主体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每个主体至少分到1个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此时有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个元素排成一排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形成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个空隙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个隔板插入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个空隙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得到不同的分法种数为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由于多余的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A0A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个元素是假设出来的</a:t>
                          </a:r>
                          <a:r>
                            <a:rPr lang="en-US" altLang="zh-CN" sz="1400" b="0" i="0" spc="-10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实际上不存在</a:t>
                          </a:r>
                          <a:r>
                            <a:rPr lang="en-US" altLang="zh-CN" sz="1400" b="0" i="0" spc="-10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所以分法种数不会改变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21284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100"/>
                            </a:lnSpc>
                          </a:pP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P_4_BD#7ebf136a5?colgroup=0,55&amp;pid=a7977640a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74042742"/>
                  </p:ext>
                </p:extLst>
              </p:nvPr>
            </p:nvGraphicFramePr>
            <p:xfrm>
              <a:off x="832104" y="1985129"/>
              <a:ext cx="10533888" cy="2263268"/>
            </p:xfrm>
            <a:graphic>
              <a:graphicData uri="http://schemas.openxmlformats.org/drawingml/2006/table">
                <a:tbl>
                  <a:tblPr/>
                  <a:tblGrid>
                    <a:gridCol w="31089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22299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480757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100"/>
                            </a:lnSpc>
                          </a:pP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99" t="-412" r="-119" b="-6049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82511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2100"/>
                            </a:lnSpc>
                          </a:pPr>
                          <a:endParaRPr lang="en-US" altLang="zh-CN" sz="100" b="0" i="0" kern="0" spc="-99900">
                            <a:solidFill>
                              <a:srgbClr val="FFFFFF"/>
                            </a:solidFill>
                            <a:latin typeface="微软雅黑" pitchFamily="34" charset="0"/>
                            <a:ea typeface="微软雅黑" pitchFamily="34" charset="-122"/>
                            <a:cs typeface="微软雅黑" pitchFamily="34" charset="-120"/>
                          </a:endParaRPr>
                        </a:p>
                        <a:p>
                          <a:pPr marL="0" indent="0"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_4_BD#7ebf136a5.table_image?tii=2&amp;pid=a7977640a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5988" y="3584504"/>
            <a:ext cx="3557016" cy="38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ebf136a5?pid=a7977640a&amp;color=0,0,0&amp;bt=1&amp;bb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3.指定数量型隔板法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个相同元素分给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个主体，每个主体分到的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数量至少为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7ebf136a5?pid=a7977640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P_4_BD#7ebf136a5?colgroup=3,52&amp;pid=a7977640a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0931558"/>
                  </p:ext>
                </p:extLst>
              </p:nvPr>
            </p:nvGraphicFramePr>
            <p:xfrm>
              <a:off x="832104" y="1985129"/>
              <a:ext cx="10524744" cy="2418969"/>
            </p:xfrm>
            <a:graphic>
              <a:graphicData uri="http://schemas.openxmlformats.org/drawingml/2006/table">
                <a:tbl>
                  <a:tblPr/>
                  <a:tblGrid>
                    <a:gridCol w="7863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383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80682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步骤1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先从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个相同元素中拿出一些元素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个主体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每个主体分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个元素</a:t>
                          </a:r>
                          <a:r>
                            <a:rPr lang="en-US" altLang="zh-CN" sz="1400" b="0" i="0" spc="-10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利用化归思想将问题转化为将</a:t>
                          </a:r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个相同元素分给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个主体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每个主体至少分到1个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此时有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个元素排成一排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，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形成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−1]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个空隙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个隔板插入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−(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−1)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−1]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个空隙</a:t>
                          </a:r>
                          <a:r>
                            <a:rPr lang="en-US" altLang="zh-CN" sz="1400" b="0" i="0" spc="-10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；</a:t>
                          </a:r>
                          <a:endParaRPr lang="en-US" altLang="zh-CN" sz="1200" spc="-100" dirty="0"/>
                        </a:p>
                        <a:p>
                          <a:pPr marL="0" indent="0" algn="l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步骤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得到不同的分法种数为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C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𝑛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−(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−1)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𝑚</m:t>
                                  </m:r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−1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marL="0" lvl="0" indent="0" algn="l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0" i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（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楷体" pitchFamily="34" charset="-122"/>
                              <a:cs typeface="微软雅黑" pitchFamily="34" charset="-120"/>
                            </a:rPr>
                            <a:t>本质是对多余量进行预分配</a:t>
                          </a:r>
                          <a:r>
                            <a:rPr lang="en-US" altLang="zh-CN" sz="1400" b="0" i="0" dirty="0">
                              <a:solidFill>
                                <a:srgbClr val="00A0A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121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P_4_BD#7ebf136a5?colgroup=3,52&amp;pid=a7977640a&amp;color=0,0,0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0931558"/>
                  </p:ext>
                </p:extLst>
              </p:nvPr>
            </p:nvGraphicFramePr>
            <p:xfrm>
              <a:off x="832104" y="1985129"/>
              <a:ext cx="10524744" cy="2418969"/>
            </p:xfrm>
            <a:graphic>
              <a:graphicData uri="http://schemas.openxmlformats.org/drawingml/2006/table">
                <a:tbl>
                  <a:tblPr/>
                  <a:tblGrid>
                    <a:gridCol w="7863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383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180682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方法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8135" t="-337" r="-125" b="-346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1214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图解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300"/>
                            </a:lnSpc>
                          </a:pPr>
                          <a:endParaRPr lang="en-US" altLang="zh-CN" sz="900" spc="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_4_BD#7ebf136a5.table_image?tii=3&amp;pid=a7977640a&amp;color=0,0,0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90972" y="3906004"/>
            <a:ext cx="1993392" cy="38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4_BD#7ebf136a5?pid=a7977640a&amp;color=0,0,0&amp;bbb=1&amp;hb=1"/>
          <p:cNvSpPr/>
          <p:nvPr/>
        </p:nvSpPr>
        <p:spPr>
          <a:xfrm>
            <a:off x="832104" y="4537829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心中有数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使用常规隔板法的前提条件是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分配相同元素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每组的数量至少为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如果在题目中遇到不满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足条件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的情况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则需要用构造或预分配的方法对条件进行转化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条件满足时再使用隔板法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计算时要时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刻关注被分配元素在处理后的数量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不要算错空隙个数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_1#97df8e3f8?vop=1&amp;pid=cf2757deb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把7个相同的小球放入3个不同的盒子里，要求每个盒子里至少放1个小球，共有多少种不同的放法？</a:t>
            </a:r>
            <a:endParaRPr lang="en-US" altLang="zh-CN" sz="1400" dirty="0"/>
          </a:p>
        </p:txBody>
      </p:sp>
      <p:sp>
        <p:nvSpPr>
          <p:cNvPr id="3" name="QO_5_EX.2_1#97df8e3f8?vop=1&amp;pid=cf2757deb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分配相同元素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且每组的数量至少为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可使用常规隔板法求解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3_1#97df8e3f8?vop=1&amp;pid=cf2757deb&amp;color=0,0,0&amp;bbb=1"/>
              <p:cNvSpPr/>
              <p:nvPr/>
            </p:nvSpPr>
            <p:spPr>
              <a:xfrm>
                <a:off x="832104" y="1727382"/>
                <a:ext cx="10533888" cy="3396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个相同的小球排成一排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共形成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找空隙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选择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块隔板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插隔板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得结果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问题相当于先把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个相同的小球分成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再分配到不同的盒子里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个相同的小球分成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种分法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第一种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按照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1,1,5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来分配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第二种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按照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1,2,4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来分配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第三种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按照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1,3,3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来分配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第四种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按照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2,2,3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来分配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2!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3+6+3+3=15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3_1#97df8e3f8?vop=1&amp;pid=cf2757de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7382"/>
                <a:ext cx="10533888" cy="3396298"/>
              </a:xfrm>
              <a:prstGeom prst="rect">
                <a:avLst/>
              </a:prstGeom>
              <a:blipFill>
                <a:blip r:embed="rId3"/>
                <a:stretch>
                  <a:fillRect l="-1042" b="-32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_1#1f7f82608?vop=1&amp;pid=cf2757deb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把10个相同的小球放入3个不同的盒子里，要求每个盒子里至少放2个小球，共有多少种不同的放法？</a:t>
            </a:r>
            <a:endParaRPr lang="en-US" altLang="zh-CN" sz="1400" dirty="0"/>
          </a:p>
        </p:txBody>
      </p:sp>
      <p:sp>
        <p:nvSpPr>
          <p:cNvPr id="3" name="QO_5_EX.5_1#1f7f82608?vop=1&amp;pid=cf2757deb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分配相同元素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且每组的数量至少为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可使用指定数量型隔板法求解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6_1#1f7f82608?vop=1&amp;pid=cf2757deb&amp;color=0,0,0&amp;bbb=1&amp;hb=1"/>
              <p:cNvSpPr/>
              <p:nvPr/>
            </p:nvSpPr>
            <p:spPr>
              <a:xfrm>
                <a:off x="832104" y="1727382"/>
                <a:ext cx="10533888" cy="15937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可以先在每个盒子中放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个小球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问题就转化为将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个相同的小球放入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个不同的盒子里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每个盒子里至少放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个小球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问题转化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个相同的小球排成一排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形成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找空隙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选择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块隔板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插隔板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得结果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6_1#1f7f82608?vop=1&amp;pid=cf2757de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7382"/>
                <a:ext cx="10533888" cy="1593723"/>
              </a:xfrm>
              <a:prstGeom prst="rect">
                <a:avLst/>
              </a:prstGeom>
              <a:blipFill>
                <a:blip r:embed="rId3"/>
                <a:stretch>
                  <a:fillRect l="-1042" b="-6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_1#ba4e6bba8?vop=1&amp;pid=cf2757deb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把7个相同的小球放入3个不同的盒子里，其中可以有空盒子，共有多少种不同的放法？</a:t>
            </a:r>
            <a:endParaRPr lang="en-US" altLang="zh-CN" sz="1400" dirty="0"/>
          </a:p>
        </p:txBody>
      </p:sp>
      <p:sp>
        <p:nvSpPr>
          <p:cNvPr id="3" name="QO_5_EX.8_1#ba4e6bba8?vop=1&amp;pid=cf2757deb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分配相同元素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且每组的数量可以为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可使用数量可以为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型隔板法求解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9_1#ba4e6bba8?vop=1&amp;pid=cf2757deb&amp;color=0,0,0&amp;bbb=1&amp;hb=1"/>
              <p:cNvSpPr/>
              <p:nvPr/>
            </p:nvSpPr>
            <p:spPr>
              <a:xfrm>
                <a:off x="832104" y="1727382"/>
                <a:ext cx="10533888" cy="2913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先假设有多余的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个相同的小球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问题就转化为把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个相同的小球放入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个不同的盒子里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每个盒子里至少放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个小球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问题转化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个相同的小球排成一排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形成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找空隙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选择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块隔板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插隔板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得结果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个盒子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个盒子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个盒子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15+18+3=36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9_1#ba4e6bba8?vop=1&amp;pid=cf2757de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7382"/>
                <a:ext cx="10533888" cy="2913698"/>
              </a:xfrm>
              <a:prstGeom prst="rect">
                <a:avLst/>
              </a:prstGeom>
              <a:blipFill>
                <a:blip r:embed="rId3"/>
                <a:stretch>
                  <a:fillRect l="-1042" r="-810" b="-3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705</Words>
  <Application>Microsoft Office PowerPoint</Application>
  <PresentationFormat>宽屏</PresentationFormat>
  <Paragraphs>103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2025-10-20T02:40:04Z</dcterms:created>
  <dcterms:modified xsi:type="dcterms:W3CDTF">2025-10-20T02:51:38Z</dcterms:modified>
  <cp:category/>
  <cp:contentStatus/>
</cp:coreProperties>
</file>